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1" r:id="rId3"/>
    <p:sldId id="266" r:id="rId4"/>
    <p:sldId id="258" r:id="rId5"/>
    <p:sldId id="263" r:id="rId6"/>
    <p:sldId id="264" r:id="rId7"/>
    <p:sldId id="265" r:id="rId8"/>
    <p:sldId id="259" r:id="rId9"/>
    <p:sldId id="262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976"/>
    <a:srgbClr val="89A8C1"/>
    <a:srgbClr val="B9142B"/>
    <a:srgbClr val="E8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>
        <p:scale>
          <a:sx n="110" d="100"/>
          <a:sy n="110" d="100"/>
        </p:scale>
        <p:origin x="-1548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136B7-7288-4961-8C2E-A715876EA1CC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D8A936-3C43-4D2A-A974-2890A2A91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430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8A936-3C43-4D2A-A974-2890A2A918B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54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8A936-3C43-4D2A-A974-2890A2A918B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54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8A936-3C43-4D2A-A974-2890A2A918B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54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8A936-3C43-4D2A-A974-2890A2A918B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54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8A936-3C43-4D2A-A974-2890A2A918B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54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8A936-3C43-4D2A-A974-2890A2A918B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54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C602-9F0D-49C1-941B-DFDC9006860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A24-EE13-4B37-BE7A-5413510E8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8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C602-9F0D-49C1-941B-DFDC9006860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A24-EE13-4B37-BE7A-5413510E8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6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C602-9F0D-49C1-941B-DFDC9006860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A24-EE13-4B37-BE7A-5413510E8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7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C602-9F0D-49C1-941B-DFDC9006860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A24-EE13-4B37-BE7A-5413510E8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4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C602-9F0D-49C1-941B-DFDC9006860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A24-EE13-4B37-BE7A-5413510E8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C602-9F0D-49C1-941B-DFDC9006860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A24-EE13-4B37-BE7A-5413510E8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66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C602-9F0D-49C1-941B-DFDC9006860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A24-EE13-4B37-BE7A-5413510E8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787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C602-9F0D-49C1-941B-DFDC9006860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A24-EE13-4B37-BE7A-5413510E8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4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C602-9F0D-49C1-941B-DFDC9006860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A24-EE13-4B37-BE7A-5413510E8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5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C602-9F0D-49C1-941B-DFDC9006860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A24-EE13-4B37-BE7A-5413510E8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76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C602-9F0D-49C1-941B-DFDC9006860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FA24-EE13-4B37-BE7A-5413510E8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4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BC602-9F0D-49C1-941B-DFDC9006860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FA24-EE13-4B37-BE7A-5413510E8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1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13098"/>
            <a:ext cx="9144000" cy="1152000"/>
          </a:xfrm>
          <a:prstGeom prst="rect">
            <a:avLst/>
          </a:prstGeom>
          <a:solidFill>
            <a:srgbClr val="B91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13" y="5929098"/>
            <a:ext cx="72000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1884" y="5927296"/>
            <a:ext cx="5421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spc="100" dirty="0" smtClean="0">
                <a:solidFill>
                  <a:schemeClr val="bg1"/>
                </a:solidFill>
              </a:rPr>
              <a:t>САНКТ-ПЕТЕРБУРГСКИЙ УНИВЕРСИТЕТ</a:t>
            </a:r>
          </a:p>
          <a:p>
            <a:r>
              <a:rPr lang="ru-RU" sz="2000" b="1" spc="100" dirty="0" smtClean="0">
                <a:solidFill>
                  <a:schemeClr val="bg1"/>
                </a:solidFill>
              </a:rPr>
              <a:t>ТЕХНОЛОГИЙ УПРАВЛЕНИЯ И ЭКОНОМИКИ</a:t>
            </a:r>
            <a:endParaRPr lang="ru-RU" sz="2000" b="1" spc="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81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0" y="6156000"/>
            <a:ext cx="9144000" cy="720000"/>
            <a:chOff x="0" y="6156000"/>
            <a:chExt cx="9144000" cy="72000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6156000"/>
              <a:ext cx="9144000" cy="720000"/>
            </a:xfrm>
            <a:prstGeom prst="rect">
              <a:avLst/>
            </a:prstGeom>
            <a:solidFill>
              <a:srgbClr val="B9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240569"/>
              <a:ext cx="550864" cy="550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971600" y="6264000"/>
              <a:ext cx="3293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50" dirty="0" smtClean="0">
                  <a:solidFill>
                    <a:schemeClr val="bg1"/>
                  </a:solidFill>
                </a:rPr>
                <a:t>САНКТ-ПЕТЕРБУРГСКИЙ УНИВЕРСИТЕТ</a:t>
              </a:r>
            </a:p>
            <a:p>
              <a:r>
                <a:rPr lang="ru-RU" sz="1200" b="1" spc="50" dirty="0" smtClean="0">
                  <a:solidFill>
                    <a:schemeClr val="bg1"/>
                  </a:solidFill>
                </a:rPr>
                <a:t>ТЕХНОЛОГИЙ УПРАВЛЕНИЯ И ЭКОНОМИКИ</a:t>
              </a:r>
              <a:endParaRPr lang="ru-RU" sz="1200" b="1" spc="5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08000" y="6264000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spc="50" dirty="0" smtClean="0">
                  <a:solidFill>
                    <a:schemeClr val="bg1"/>
                  </a:solidFill>
                </a:rPr>
                <a:t>СПАСИБО</a:t>
              </a:r>
            </a:p>
            <a:p>
              <a:r>
                <a:rPr lang="ru-RU" sz="1200" spc="50" dirty="0" smtClean="0">
                  <a:solidFill>
                    <a:schemeClr val="bg1"/>
                  </a:solidFill>
                </a:rPr>
                <a:t>ЗА ВНИМАНИЕ</a:t>
              </a:r>
              <a:endParaRPr lang="ru-RU" sz="1200" spc="50" dirty="0">
                <a:solidFill>
                  <a:schemeClr val="bg1"/>
                </a:solidFill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572000" y="6309320"/>
              <a:ext cx="0" cy="43523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645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6156000"/>
            <a:ext cx="9144000" cy="720000"/>
            <a:chOff x="0" y="6156000"/>
            <a:chExt cx="9144000" cy="72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6156000"/>
              <a:ext cx="9144000" cy="720000"/>
            </a:xfrm>
            <a:prstGeom prst="rect">
              <a:avLst/>
            </a:prstGeom>
            <a:solidFill>
              <a:srgbClr val="B9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240569"/>
              <a:ext cx="550864" cy="550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71600" y="6264000"/>
              <a:ext cx="3293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50" dirty="0" smtClean="0">
                  <a:solidFill>
                    <a:schemeClr val="bg1"/>
                  </a:solidFill>
                </a:rPr>
                <a:t>САНКТ-ПЕТЕРБУРГСКИЙ УНИВЕРСИТЕТ</a:t>
              </a:r>
            </a:p>
            <a:p>
              <a:r>
                <a:rPr lang="ru-RU" sz="1200" b="1" spc="50" dirty="0" smtClean="0">
                  <a:solidFill>
                    <a:schemeClr val="bg1"/>
                  </a:solidFill>
                </a:rPr>
                <a:t>ТЕХНОЛОГИЙ УПРАВЛЕНИЯ И ЭКОНОМИКИ</a:t>
              </a:r>
              <a:endParaRPr lang="ru-RU" sz="1200" b="1" spc="5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08000" y="6264000"/>
              <a:ext cx="2520280" cy="46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spc="50" dirty="0" smtClean="0">
                  <a:solidFill>
                    <a:schemeClr val="bg1"/>
                  </a:solidFill>
                </a:rPr>
                <a:t>SPBUME.RU</a:t>
              </a:r>
            </a:p>
            <a:p>
              <a:r>
                <a:rPr lang="ru-RU" sz="1200" spc="50" dirty="0" smtClean="0">
                  <a:solidFill>
                    <a:schemeClr val="bg1"/>
                  </a:solidFill>
                </a:rPr>
                <a:t>СПБ, ЛЕРМОНТОВСКИЙ ПР., 44 А</a:t>
              </a:r>
              <a:endParaRPr lang="ru-RU" sz="1200" spc="5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572000" y="6309320"/>
              <a:ext cx="0" cy="43523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59" y="3654025"/>
            <a:ext cx="4455495" cy="198022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Более 20 лет университет выполняет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государственный заказ по подготовке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управленцев для современной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экономики России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— участвует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 реализации Президентской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программы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подготовки управленческих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кадров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5112060" y="683695"/>
            <a:ext cx="3060340" cy="1530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Сертифицированная система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менеджмента качества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в соответствие с ГОСТ Р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(ISO 9001, IQ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Net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7170" name="Picture 2" descr="F:\tatyana_misnik\prezentacia\photo\prezent_photo_rgb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1" y="773705"/>
            <a:ext cx="3960440" cy="251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tatyana_misnik\prezentacia\photo\prezent_photo_rgb-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74" y="2139488"/>
            <a:ext cx="3214455" cy="333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0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6156000"/>
            <a:ext cx="9144000" cy="720000"/>
            <a:chOff x="0" y="6156000"/>
            <a:chExt cx="9144000" cy="72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6156000"/>
              <a:ext cx="9144000" cy="720000"/>
            </a:xfrm>
            <a:prstGeom prst="rect">
              <a:avLst/>
            </a:prstGeom>
            <a:solidFill>
              <a:srgbClr val="B9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240569"/>
              <a:ext cx="550864" cy="550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71600" y="6264000"/>
              <a:ext cx="3293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50" dirty="0" smtClean="0">
                  <a:solidFill>
                    <a:schemeClr val="bg1"/>
                  </a:solidFill>
                </a:rPr>
                <a:t>САНКТ-ПЕТЕРБУРГСКИЙ УНИВЕРСИТЕТ</a:t>
              </a:r>
            </a:p>
            <a:p>
              <a:r>
                <a:rPr lang="ru-RU" sz="1200" b="1" spc="50" dirty="0" smtClean="0">
                  <a:solidFill>
                    <a:schemeClr val="bg1"/>
                  </a:solidFill>
                </a:rPr>
                <a:t>ТЕХНОЛОГИЙ УПРАВЛЕНИЯ И ЭКОНОМИКИ</a:t>
              </a:r>
              <a:endParaRPr lang="ru-RU" sz="1200" b="1" spc="5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08000" y="6264000"/>
              <a:ext cx="2520280" cy="46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spc="50" dirty="0" smtClean="0">
                  <a:solidFill>
                    <a:schemeClr val="bg1"/>
                  </a:solidFill>
                </a:rPr>
                <a:t>SPBUME.RU</a:t>
              </a:r>
            </a:p>
            <a:p>
              <a:r>
                <a:rPr lang="ru-RU" sz="1200" spc="50" dirty="0" smtClean="0">
                  <a:solidFill>
                    <a:schemeClr val="bg1"/>
                  </a:solidFill>
                </a:rPr>
                <a:t>СПБ, ЛЕРМОНТОВСКИЙ ПР., 44 А</a:t>
              </a:r>
              <a:endParaRPr lang="ru-RU" sz="1200" spc="5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572000" y="6309320"/>
              <a:ext cx="0" cy="43523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59" y="1403775"/>
            <a:ext cx="4725526" cy="423047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90 образовательных программ среднего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профессионального и высшего образования,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дополнительного образования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(бизнес-образования) в сферах экономики,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менеджмента, информационных технологий,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государственного и муниципального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управления, юриспруденции, рекламы и PR,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маркетинга, лингвистики, гостиничного дела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и туризма, управления персоналом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и психологии, педагогики, издательского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дела, документоведения и другие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611560" y="638690"/>
            <a:ext cx="7920880" cy="506487"/>
          </a:xfrm>
        </p:spPr>
        <p:txBody>
          <a:bodyPr>
            <a:noAutofit/>
          </a:bodyPr>
          <a:lstStyle/>
          <a:p>
            <a:pPr algn="l"/>
            <a:r>
              <a:rPr lang="ru-RU" sz="2600" b="1" spc="50" dirty="0">
                <a:solidFill>
                  <a:srgbClr val="274976"/>
                </a:solidFill>
              </a:rPr>
              <a:t>СОВРЕМЕННОЕ ОБРАЗОВАНИЕ </a:t>
            </a:r>
            <a:endParaRPr lang="ru-RU" sz="2600" b="1" spc="50" dirty="0">
              <a:solidFill>
                <a:srgbClr val="274976"/>
              </a:solidFill>
            </a:endParaRPr>
          </a:p>
        </p:txBody>
      </p:sp>
      <p:pic>
        <p:nvPicPr>
          <p:cNvPr id="6146" name="Picture 2" descr="F:\tatyana_misnik\prezentacia\photo\prezent_photo_rgb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73705"/>
            <a:ext cx="2833391" cy="41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9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A8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28701"/>
            <a:ext cx="7920880" cy="720079"/>
          </a:xfrm>
        </p:spPr>
        <p:txBody>
          <a:bodyPr>
            <a:noAutofit/>
          </a:bodyPr>
          <a:lstStyle/>
          <a:p>
            <a:pPr algn="l"/>
            <a:r>
              <a:rPr lang="ru-RU" sz="2600" b="1" spc="50" dirty="0">
                <a:solidFill>
                  <a:schemeClr val="bg1"/>
                </a:solidFill>
              </a:rPr>
              <a:t>ПРАКТИКООРИЕНТИРОВАННАЯ  </a:t>
            </a:r>
            <a:r>
              <a:rPr lang="ru-RU" sz="2600" b="1" spc="50" dirty="0" smtClean="0">
                <a:solidFill>
                  <a:schemeClr val="bg1"/>
                </a:solidFill>
              </a:rPr>
              <a:t>ПОДГОТОВКА </a:t>
            </a:r>
            <a:r>
              <a:rPr lang="ru-RU" sz="2600" b="1" spc="50" dirty="0">
                <a:solidFill>
                  <a:schemeClr val="bg1"/>
                </a:solidFill>
              </a:rPr>
              <a:t>СТУДЕНТОВ</a:t>
            </a:r>
            <a:endParaRPr lang="ru-RU" sz="2600" b="1" spc="5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329100"/>
            <a:ext cx="4050450" cy="1665186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800" b="1" spc="30" dirty="0" smtClean="0">
                <a:solidFill>
                  <a:schemeClr val="bg1"/>
                </a:solidFill>
              </a:rPr>
              <a:t>70 ДОГОВОРОВ </a:t>
            </a:r>
            <a:r>
              <a:rPr lang="ru-RU" sz="1800" dirty="0" smtClean="0">
                <a:solidFill>
                  <a:schemeClr val="bg1"/>
                </a:solidFill>
              </a:rPr>
              <a:t>о </a:t>
            </a:r>
            <a:r>
              <a:rPr lang="ru-RU" sz="1800" dirty="0">
                <a:solidFill>
                  <a:schemeClr val="bg1"/>
                </a:solidFill>
              </a:rPr>
              <a:t>стратегическом </a:t>
            </a:r>
            <a:r>
              <a:rPr lang="ru-RU" sz="1800" dirty="0" smtClean="0">
                <a:solidFill>
                  <a:schemeClr val="bg1"/>
                </a:solidFill>
              </a:rPr>
              <a:t>партнерстве с </a:t>
            </a:r>
            <a:r>
              <a:rPr lang="ru-RU" sz="1800" dirty="0">
                <a:solidFill>
                  <a:schemeClr val="bg1"/>
                </a:solidFill>
              </a:rPr>
              <a:t>предприятиями </a:t>
            </a:r>
            <a:endParaRPr lang="ru-RU" sz="1800" dirty="0" smtClean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</a:rPr>
              <a:t>и организациями </a:t>
            </a:r>
            <a:endParaRPr lang="ru-RU" sz="1800" dirty="0">
              <a:solidFill>
                <a:schemeClr val="bg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b="1" spc="50" dirty="0" smtClean="0">
                <a:solidFill>
                  <a:schemeClr val="bg1"/>
                </a:solidFill>
              </a:rPr>
              <a:t>300 СОВМЕСТНЫХ МЕРОПРИЯТИЙ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bg1"/>
                </a:solidFill>
              </a:rPr>
              <a:t>с работодателями в </a:t>
            </a:r>
            <a:r>
              <a:rPr lang="ru-RU" sz="1800" dirty="0">
                <a:solidFill>
                  <a:schemeClr val="bg1"/>
                </a:solidFill>
              </a:rPr>
              <a:t>год</a:t>
            </a:r>
            <a:endParaRPr lang="ru-RU" sz="1800" dirty="0" smtClean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6156000"/>
            <a:ext cx="9144000" cy="720000"/>
            <a:chOff x="0" y="6156000"/>
            <a:chExt cx="9144000" cy="720000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0" y="6156000"/>
              <a:ext cx="9144000" cy="720000"/>
            </a:xfrm>
            <a:prstGeom prst="rect">
              <a:avLst/>
            </a:prstGeom>
            <a:solidFill>
              <a:srgbClr val="B9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240569"/>
              <a:ext cx="550864" cy="550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971600" y="6264000"/>
              <a:ext cx="3293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50" dirty="0" smtClean="0">
                  <a:solidFill>
                    <a:schemeClr val="bg1"/>
                  </a:solidFill>
                </a:rPr>
                <a:t>САНКТ-ПЕТЕРБУРГСКИЙ УНИВЕРСИТЕТ</a:t>
              </a:r>
            </a:p>
            <a:p>
              <a:r>
                <a:rPr lang="ru-RU" sz="1200" b="1" spc="50" dirty="0" smtClean="0">
                  <a:solidFill>
                    <a:schemeClr val="bg1"/>
                  </a:solidFill>
                </a:rPr>
                <a:t>ТЕХНОЛОГИЙ УПРАВЛЕНИЯ И ЭКОНОМИКИ</a:t>
              </a:r>
              <a:endParaRPr lang="ru-RU" sz="1200" b="1" spc="5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608000" y="6264000"/>
              <a:ext cx="2520280" cy="46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spc="50" dirty="0" smtClean="0">
                  <a:solidFill>
                    <a:schemeClr val="bg1"/>
                  </a:solidFill>
                </a:rPr>
                <a:t>SPBUME.RU</a:t>
              </a:r>
            </a:p>
            <a:p>
              <a:r>
                <a:rPr lang="ru-RU" sz="1200" spc="50" dirty="0" smtClean="0">
                  <a:solidFill>
                    <a:schemeClr val="bg1"/>
                  </a:solidFill>
                </a:rPr>
                <a:t>СПБ, ЛЕРМОНТОВСКИЙ ПР., 44 А</a:t>
              </a:r>
              <a:endParaRPr lang="ru-RU" sz="1200" spc="50" dirty="0">
                <a:solidFill>
                  <a:schemeClr val="bg1"/>
                </a:solidFill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4572000" y="6309320"/>
              <a:ext cx="0" cy="43523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2" name="Picture 2" descr="F:\tatyana_misnik\prezentacia\photo\prezent_photo_rgb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1" y="1763816"/>
            <a:ext cx="3690410" cy="22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tatyana_misnik\prezentacia\photo\prezent_photo_rgb-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1763815"/>
            <a:ext cx="3529734" cy="368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205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6156000"/>
            <a:ext cx="9144000" cy="720000"/>
            <a:chOff x="0" y="6156000"/>
            <a:chExt cx="9144000" cy="72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6156000"/>
              <a:ext cx="9144000" cy="720000"/>
            </a:xfrm>
            <a:prstGeom prst="rect">
              <a:avLst/>
            </a:prstGeom>
            <a:solidFill>
              <a:srgbClr val="B9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240569"/>
              <a:ext cx="550864" cy="550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71600" y="6264000"/>
              <a:ext cx="3293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50" dirty="0" smtClean="0">
                  <a:solidFill>
                    <a:schemeClr val="bg1"/>
                  </a:solidFill>
                </a:rPr>
                <a:t>САНКТ-ПЕТЕРБУРГСКИЙ УНИВЕРСИТЕТ</a:t>
              </a:r>
            </a:p>
            <a:p>
              <a:r>
                <a:rPr lang="ru-RU" sz="1200" b="1" spc="50" dirty="0" smtClean="0">
                  <a:solidFill>
                    <a:schemeClr val="bg1"/>
                  </a:solidFill>
                </a:rPr>
                <a:t>ТЕХНОЛОГИЙ УПРАВЛЕНИЯ И ЭКОНОМИКИ</a:t>
              </a:r>
              <a:endParaRPr lang="ru-RU" sz="1200" b="1" spc="5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08000" y="6264000"/>
              <a:ext cx="2520280" cy="46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spc="50" dirty="0" smtClean="0">
                  <a:solidFill>
                    <a:schemeClr val="bg1"/>
                  </a:solidFill>
                </a:rPr>
                <a:t>SPBUME.RU</a:t>
              </a:r>
            </a:p>
            <a:p>
              <a:r>
                <a:rPr lang="ru-RU" sz="1200" spc="50" dirty="0" smtClean="0">
                  <a:solidFill>
                    <a:schemeClr val="bg1"/>
                  </a:solidFill>
                </a:rPr>
                <a:t>СПБ, ЛЕРМОНТОВСКИЙ ПР., 44 А</a:t>
              </a:r>
              <a:endParaRPr lang="ru-RU" sz="1200" spc="5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572000" y="6309320"/>
              <a:ext cx="0" cy="43523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6975" y="1268760"/>
            <a:ext cx="4365485" cy="1755195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Соглашения о международном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сотрудничестве с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ведущими вузами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мира,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международные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программы двух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дипломов, академическая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мобильность, стажировки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611560" y="638690"/>
            <a:ext cx="7920880" cy="506487"/>
          </a:xfrm>
        </p:spPr>
        <p:txBody>
          <a:bodyPr>
            <a:noAutofit/>
          </a:bodyPr>
          <a:lstStyle/>
          <a:p>
            <a:pPr algn="l"/>
            <a:r>
              <a:rPr lang="ru-RU" sz="2600" b="1" spc="50" dirty="0">
                <a:solidFill>
                  <a:srgbClr val="274976"/>
                </a:solidFill>
              </a:rPr>
              <a:t>МЕЖДУНАРОДНОЕ СОТРУДНИЧЕСТВО</a:t>
            </a:r>
            <a:endParaRPr lang="ru-RU" sz="2600" b="1" spc="50" dirty="0">
              <a:solidFill>
                <a:srgbClr val="274976"/>
              </a:solidFill>
            </a:endParaRPr>
          </a:p>
        </p:txBody>
      </p:sp>
      <p:pic>
        <p:nvPicPr>
          <p:cNvPr id="4098" name="Picture 2" descr="F:\tatyana_misnik\prezentacia\photo\prezent_photo_rgb-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70" y="1403775"/>
            <a:ext cx="3240360" cy="395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tatyana_misnik\prezentacia\photo\prezent_photo_rgb-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90" y="3044866"/>
            <a:ext cx="4005446" cy="23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73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6156000"/>
            <a:ext cx="9144000" cy="720000"/>
            <a:chOff x="0" y="6156000"/>
            <a:chExt cx="9144000" cy="72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6156000"/>
              <a:ext cx="9144000" cy="720000"/>
            </a:xfrm>
            <a:prstGeom prst="rect">
              <a:avLst/>
            </a:prstGeom>
            <a:solidFill>
              <a:srgbClr val="B9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240569"/>
              <a:ext cx="550864" cy="550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71600" y="6264000"/>
              <a:ext cx="3293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50" dirty="0" smtClean="0">
                  <a:solidFill>
                    <a:schemeClr val="bg1"/>
                  </a:solidFill>
                </a:rPr>
                <a:t>САНКТ-ПЕТЕРБУРГСКИЙ УНИВЕРСИТЕТ</a:t>
              </a:r>
            </a:p>
            <a:p>
              <a:r>
                <a:rPr lang="ru-RU" sz="1200" b="1" spc="50" dirty="0" smtClean="0">
                  <a:solidFill>
                    <a:schemeClr val="bg1"/>
                  </a:solidFill>
                </a:rPr>
                <a:t>ТЕХНОЛОГИЙ УПРАВЛЕНИЯ И ЭКОНОМИКИ</a:t>
              </a:r>
              <a:endParaRPr lang="ru-RU" sz="1200" b="1" spc="5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08000" y="6264000"/>
              <a:ext cx="2520280" cy="46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spc="50" dirty="0" smtClean="0">
                  <a:solidFill>
                    <a:schemeClr val="bg1"/>
                  </a:solidFill>
                </a:rPr>
                <a:t>SPBUME.RU</a:t>
              </a:r>
            </a:p>
            <a:p>
              <a:r>
                <a:rPr lang="ru-RU" sz="1200" spc="50" dirty="0" smtClean="0">
                  <a:solidFill>
                    <a:schemeClr val="bg1"/>
                  </a:solidFill>
                </a:rPr>
                <a:t>СПБ, ЛЕРМОНТОВСКИЙ ПР., 44 А</a:t>
              </a:r>
              <a:endParaRPr lang="ru-RU" sz="1200" spc="5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572000" y="6309320"/>
              <a:ext cx="0" cy="43523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313765"/>
            <a:ext cx="8190910" cy="432048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340 академиков,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докторов наук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молодых ученых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Грантовая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поддержка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научных 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исследований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стартап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-проекты</a:t>
            </a:r>
          </a:p>
          <a:p>
            <a:pPr algn="l">
              <a:spcBef>
                <a:spcPts val="0"/>
              </a:spcBef>
            </a:pP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Научные журналы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университета 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«Экономика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и управление»,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Социология и право»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имеют 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высокий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научный статус в профессиональном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сообществе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, входят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перечень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ВАК Министерства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науки и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высшего образования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РФ.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Научный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журнал «Ученые записки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СПбУТУиЭ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», научные статьи аспирантов 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преподавателей университета индексируются в международных </a:t>
            </a:r>
          </a:p>
          <a:p>
            <a:pPr algn="l">
              <a:spcBef>
                <a:spcPts val="0"/>
              </a:spcBef>
            </a:pP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</a:rPr>
              <a:t>науко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-метрических базах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Scopus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,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Web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Science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 и РИНЦ</a:t>
            </a:r>
          </a:p>
        </p:txBody>
      </p:sp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611560" y="638690"/>
            <a:ext cx="7920880" cy="506487"/>
          </a:xfrm>
        </p:spPr>
        <p:txBody>
          <a:bodyPr>
            <a:noAutofit/>
          </a:bodyPr>
          <a:lstStyle/>
          <a:p>
            <a:pPr algn="l"/>
            <a:r>
              <a:rPr lang="ru-RU" sz="2600" b="1" spc="50" dirty="0">
                <a:solidFill>
                  <a:srgbClr val="274976"/>
                </a:solidFill>
              </a:rPr>
              <a:t>НАУКА И ИННОВАЦИИ</a:t>
            </a:r>
            <a:endParaRPr lang="ru-RU" sz="2600" b="1" spc="50" dirty="0">
              <a:solidFill>
                <a:srgbClr val="274976"/>
              </a:solidFill>
            </a:endParaRPr>
          </a:p>
        </p:txBody>
      </p:sp>
      <p:pic>
        <p:nvPicPr>
          <p:cNvPr id="3075" name="Picture 3" descr="F:\tatyana_misnik\prezentacia\photo\prezent_photo_rgb-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90" y="773705"/>
            <a:ext cx="3970283" cy="251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15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tatyana_misnik\prezentacia\PP\prez_back_pp-05-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3133"/>
            <a:ext cx="9142413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0" y="6156000"/>
            <a:ext cx="9144000" cy="720000"/>
            <a:chOff x="0" y="6156000"/>
            <a:chExt cx="9144000" cy="72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6156000"/>
              <a:ext cx="9144000" cy="720000"/>
            </a:xfrm>
            <a:prstGeom prst="rect">
              <a:avLst/>
            </a:prstGeom>
            <a:solidFill>
              <a:srgbClr val="B9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240569"/>
              <a:ext cx="550864" cy="550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71600" y="6264000"/>
              <a:ext cx="3293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50" dirty="0" smtClean="0">
                  <a:solidFill>
                    <a:schemeClr val="bg1"/>
                  </a:solidFill>
                </a:rPr>
                <a:t>САНКТ-ПЕТЕРБУРГСКИЙ УНИВЕРСИТЕТ</a:t>
              </a:r>
            </a:p>
            <a:p>
              <a:r>
                <a:rPr lang="ru-RU" sz="1200" b="1" spc="50" dirty="0" smtClean="0">
                  <a:solidFill>
                    <a:schemeClr val="bg1"/>
                  </a:solidFill>
                </a:rPr>
                <a:t>ТЕХНОЛОГИЙ УПРАВЛЕНИЯ И ЭКОНОМИКИ</a:t>
              </a:r>
              <a:endParaRPr lang="ru-RU" sz="1200" b="1" spc="5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08000" y="6264000"/>
              <a:ext cx="2520280" cy="46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spc="50" dirty="0" smtClean="0">
                  <a:solidFill>
                    <a:schemeClr val="bg1"/>
                  </a:solidFill>
                </a:rPr>
                <a:t>SPBUME.RU</a:t>
              </a:r>
            </a:p>
            <a:p>
              <a:r>
                <a:rPr lang="ru-RU" sz="1200" spc="50" dirty="0" smtClean="0">
                  <a:solidFill>
                    <a:schemeClr val="bg1"/>
                  </a:solidFill>
                </a:rPr>
                <a:t>СПБ, ЛЕРМОНТОВСКИЙ ПР., 44 А</a:t>
              </a:r>
              <a:endParaRPr lang="ru-RU" sz="1200" spc="5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572000" y="6309320"/>
              <a:ext cx="0" cy="43523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58" y="1295763"/>
            <a:ext cx="8145907" cy="465351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Среди наших  партнеров и заказчиков Правительство РФ, Федеральная служба судебных приставов, Федеральная налоговая служба,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Следственный 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комитет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РФ, Министерство внутренних дел РФ, органы законодательной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исполнительной власти СПб и ЛО, Российский союз промышленников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предпринимателей, Торгово-промышленная палата России, ПАО «Газпром», ОАО «РЖД»,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НК «Роснефть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», ПАО «Сбербанк», ПАО «ВТБ», ПАО «Банк 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Санкт-Петербург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»,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ЗАО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1800" dirty="0" err="1">
                <a:solidFill>
                  <a:schemeClr val="tx2">
                    <a:lumMod val="75000"/>
                  </a:schemeClr>
                </a:solidFill>
              </a:rPr>
              <a:t>Кировэнергомаш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», ООО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</a:rPr>
              <a:t>«Теле 2 Россия», телерадиокомпании «Петербург», «5 канал» и многие другие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611560" y="638690"/>
            <a:ext cx="7920880" cy="506487"/>
          </a:xfrm>
        </p:spPr>
        <p:txBody>
          <a:bodyPr>
            <a:noAutofit/>
          </a:bodyPr>
          <a:lstStyle/>
          <a:p>
            <a:pPr algn="l"/>
            <a:r>
              <a:rPr lang="ru-RU" sz="2600" b="1" spc="50" dirty="0">
                <a:solidFill>
                  <a:srgbClr val="274976"/>
                </a:solidFill>
              </a:rPr>
              <a:t>ПАРТНЕРЫ УНИВЕРСИТЕТА</a:t>
            </a:r>
            <a:endParaRPr lang="ru-RU" sz="2600" b="1" spc="50" dirty="0">
              <a:solidFill>
                <a:srgbClr val="2749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09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49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6156000"/>
            <a:ext cx="9144000" cy="720000"/>
            <a:chOff x="0" y="6156000"/>
            <a:chExt cx="9144000" cy="7200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6156000"/>
              <a:ext cx="9144000" cy="720000"/>
            </a:xfrm>
            <a:prstGeom prst="rect">
              <a:avLst/>
            </a:prstGeom>
            <a:solidFill>
              <a:srgbClr val="B9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240569"/>
              <a:ext cx="550864" cy="550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71600" y="6264000"/>
              <a:ext cx="3293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50" dirty="0" smtClean="0">
                  <a:solidFill>
                    <a:schemeClr val="bg1"/>
                  </a:solidFill>
                </a:rPr>
                <a:t>САНКТ-ПЕТЕРБУРГСКИЙ УНИВЕРСИТЕТ</a:t>
              </a:r>
            </a:p>
            <a:p>
              <a:r>
                <a:rPr lang="ru-RU" sz="1200" b="1" spc="50" dirty="0" smtClean="0">
                  <a:solidFill>
                    <a:schemeClr val="bg1"/>
                  </a:solidFill>
                </a:rPr>
                <a:t>ТЕХНОЛОГИЙ УПРАВЛЕНИЯ И ЭКОНОМИКИ</a:t>
              </a:r>
              <a:endParaRPr lang="ru-RU" sz="1200" b="1" spc="50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08000" y="6264000"/>
              <a:ext cx="2520280" cy="46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spc="50" dirty="0" smtClean="0">
                  <a:solidFill>
                    <a:schemeClr val="bg1"/>
                  </a:solidFill>
                </a:rPr>
                <a:t>SPBUME.RU</a:t>
              </a:r>
            </a:p>
            <a:p>
              <a:r>
                <a:rPr lang="ru-RU" sz="1200" spc="50" dirty="0" smtClean="0">
                  <a:solidFill>
                    <a:schemeClr val="bg1"/>
                  </a:solidFill>
                </a:rPr>
                <a:t>СПБ, ЛЕРМОНТОВСКИЙ ПР., 44 А</a:t>
              </a:r>
              <a:endParaRPr lang="ru-RU" sz="1200" spc="5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6309320"/>
              <a:ext cx="0" cy="43523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F:\tatyana_misnik\prezentacia\PP\prez_back_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48" y="638690"/>
            <a:ext cx="7281662" cy="49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49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6156000"/>
            <a:ext cx="9144000" cy="720000"/>
            <a:chOff x="0" y="6156000"/>
            <a:chExt cx="9144000" cy="720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6156000"/>
              <a:ext cx="9144000" cy="720000"/>
            </a:xfrm>
            <a:prstGeom prst="rect">
              <a:avLst/>
            </a:prstGeom>
            <a:solidFill>
              <a:srgbClr val="B914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6240569"/>
              <a:ext cx="550864" cy="550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971600" y="6264000"/>
              <a:ext cx="3293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b="1" spc="50" dirty="0" smtClean="0">
                  <a:solidFill>
                    <a:schemeClr val="bg1"/>
                  </a:solidFill>
                </a:rPr>
                <a:t>САНКТ-ПЕТЕРБУРГСКИЙ УНИВЕРСИТЕТ</a:t>
              </a:r>
            </a:p>
            <a:p>
              <a:r>
                <a:rPr lang="ru-RU" sz="1200" b="1" spc="50" dirty="0" smtClean="0">
                  <a:solidFill>
                    <a:schemeClr val="bg1"/>
                  </a:solidFill>
                </a:rPr>
                <a:t>ТЕХНОЛОГИЙ УПРАВЛЕНИЯ И ЭКОНОМИКИ</a:t>
              </a:r>
              <a:endParaRPr lang="ru-RU" sz="1200" b="1" spc="50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08000" y="6264000"/>
              <a:ext cx="2520280" cy="460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spc="50" dirty="0" smtClean="0">
                  <a:solidFill>
                    <a:schemeClr val="bg1"/>
                  </a:solidFill>
                </a:rPr>
                <a:t>SPBUME.RU</a:t>
              </a:r>
            </a:p>
            <a:p>
              <a:r>
                <a:rPr lang="ru-RU" sz="1200" spc="50" dirty="0" smtClean="0">
                  <a:solidFill>
                    <a:schemeClr val="bg1"/>
                  </a:solidFill>
                </a:rPr>
                <a:t>СПБ, ЛЕРМОНТОВСКИЙ ПР., 44 А</a:t>
              </a:r>
              <a:endParaRPr lang="ru-RU" sz="1200" spc="50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4572000" y="6309320"/>
              <a:ext cx="0" cy="435234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684000" y="773706"/>
            <a:ext cx="7776000" cy="4680520"/>
            <a:chOff x="684000" y="773706"/>
            <a:chExt cx="7776000" cy="468052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84000" y="773706"/>
              <a:ext cx="7776000" cy="4680520"/>
            </a:xfrm>
            <a:prstGeom prst="rect">
              <a:avLst/>
            </a:prstGeom>
            <a:noFill/>
            <a:ln w="6350">
              <a:solidFill>
                <a:srgbClr val="89A8C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84000" y="998730"/>
              <a:ext cx="7776000" cy="405045"/>
            </a:xfrm>
            <a:prstGeom prst="rect">
              <a:avLst/>
            </a:prstGeom>
            <a:noFill/>
            <a:ln w="6350">
              <a:solidFill>
                <a:srgbClr val="89A8C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59" y="1403775"/>
            <a:ext cx="4725526" cy="423047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Текст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611560" y="638690"/>
            <a:ext cx="7920880" cy="506487"/>
          </a:xfrm>
        </p:spPr>
        <p:txBody>
          <a:bodyPr>
            <a:noAutofit/>
          </a:bodyPr>
          <a:lstStyle/>
          <a:p>
            <a:pPr algn="l"/>
            <a:r>
              <a:rPr lang="ru-RU" sz="2600" b="1" spc="50" dirty="0" smtClean="0">
                <a:solidFill>
                  <a:srgbClr val="274976"/>
                </a:solidFill>
              </a:rPr>
              <a:t>ЗАГОЛОВОК ВАШЕГО СЛАЙДА</a:t>
            </a:r>
            <a:endParaRPr lang="ru-RU" sz="2600" b="1" spc="50" dirty="0">
              <a:solidFill>
                <a:srgbClr val="2749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632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440</Words>
  <Application>Microsoft Office PowerPoint</Application>
  <PresentationFormat>Экран (4:3)</PresentationFormat>
  <Paragraphs>95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СОВРЕМЕННОЕ ОБРАЗОВАНИЕ </vt:lpstr>
      <vt:lpstr>ПРАКТИКООРИЕНТИРОВАННАЯ  ПОДГОТОВКА СТУДЕНТОВ</vt:lpstr>
      <vt:lpstr>МЕЖДУНАРОДНОЕ СОТРУДНИЧЕСТВО</vt:lpstr>
      <vt:lpstr>НАУКА И ИННОВАЦИИ</vt:lpstr>
      <vt:lpstr>ПАРТНЕРЫ УНИВЕРСИТЕТА</vt:lpstr>
      <vt:lpstr>Презентация PowerPoint</vt:lpstr>
      <vt:lpstr>ЗАГОЛОВОК ВАШЕГО СЛАЙДА</vt:lpstr>
      <vt:lpstr>Презентация PowerPoint</vt:lpstr>
    </vt:vector>
  </TitlesOfParts>
  <Company>Санкт-Петербургский Университет Управления и Экономи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Мисник Татьяна Леонидовна</dc:creator>
  <cp:lastModifiedBy>Мисник Татьяна Леонидовна</cp:lastModifiedBy>
  <cp:revision>22</cp:revision>
  <dcterms:created xsi:type="dcterms:W3CDTF">2019-08-26T07:38:46Z</dcterms:created>
  <dcterms:modified xsi:type="dcterms:W3CDTF">2019-08-27T09:42:24Z</dcterms:modified>
</cp:coreProperties>
</file>